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6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0" autoAdjust="0"/>
    <p:restoredTop sz="94660"/>
  </p:normalViewPr>
  <p:slideViewPr>
    <p:cSldViewPr snapToGrid="0">
      <p:cViewPr varScale="1">
        <p:scale>
          <a:sx n="47" d="100"/>
          <a:sy n="47" d="100"/>
        </p:scale>
        <p:origin x="72" y="6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7/18/2025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7/18/2025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code-security/getting-started/quickstart-for-securing-your-repository" TargetMode="External"/><Relationship Id="rId2" Type="http://schemas.openxmlformats.org/officeDocument/2006/relationships/hyperlink" Target="https://get.assembla.com/blog/source-code-security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echtarget.com/searchsecurity/tip/Top-4-source-code-security-best-practices" TargetMode="External"/><Relationship Id="rId4" Type="http://schemas.openxmlformats.org/officeDocument/2006/relationships/hyperlink" Target="https://snyk.io/articles/securing-source-code-repositories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meewheeler@my365.Bellevue.edu" TargetMode="Externa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1351B104-9B78-4A2B-B970-FA8ABE1CE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9" name="Rectangle 108">
              <a:extLst>
                <a:ext uri="{FF2B5EF4-FFF2-40B4-BE49-F238E27FC236}">
                  <a16:creationId xmlns:a16="http://schemas.microsoft.com/office/drawing/2014/main" id="{3A130E84-D02F-40FB-9BEB-520239271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0" name="Picture 2">
              <a:extLst>
                <a:ext uri="{FF2B5EF4-FFF2-40B4-BE49-F238E27FC236}">
                  <a16:creationId xmlns:a16="http://schemas.microsoft.com/office/drawing/2014/main" id="{5E142BFD-7D75-4518-BBDF-27C00AB4B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112" y="1122363"/>
            <a:ext cx="4052887" cy="2387600"/>
          </a:xfrm>
        </p:spPr>
        <p:txBody>
          <a:bodyPr>
            <a:normAutofit/>
          </a:bodyPr>
          <a:lstStyle/>
          <a:p>
            <a:r>
              <a:rPr lang="en-US" sz="3400" dirty="0"/>
              <a:t>Security Controls in Shared Source Code Repositories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5702" y="3602037"/>
            <a:ext cx="4082297" cy="2035175"/>
          </a:xfrm>
        </p:spPr>
        <p:txBody>
          <a:bodyPr>
            <a:normAutofit/>
          </a:bodyPr>
          <a:lstStyle/>
          <a:p>
            <a:r>
              <a:rPr lang="en-US" dirty="0"/>
              <a:t>Megan Wheeler</a:t>
            </a:r>
          </a:p>
          <a:p>
            <a:r>
              <a:rPr lang="en-US" dirty="0" err="1"/>
              <a:t>Csd</a:t>
            </a:r>
            <a:r>
              <a:rPr lang="en-US" dirty="0"/>
              <a:t> 380 – assignment 11.2</a:t>
            </a:r>
          </a:p>
          <a:p>
            <a:r>
              <a:rPr lang="en-US" dirty="0"/>
              <a:t>Bellevue university</a:t>
            </a:r>
          </a:p>
        </p:txBody>
      </p: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42" r="16169" b="-1"/>
          <a:stretch>
            <a:fillRect/>
          </a:stretch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4116A08-770E-4DC3-AAB6-E3E8E6CEC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13" name="Rectangle 5">
              <a:extLst>
                <a:ext uri="{FF2B5EF4-FFF2-40B4-BE49-F238E27FC236}">
                  <a16:creationId xmlns:a16="http://schemas.microsoft.com/office/drawing/2014/main" id="{6ADECFB2-F615-49A9-A242-A3D04CA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4" name="Freeform 6">
              <a:extLst>
                <a:ext uri="{FF2B5EF4-FFF2-40B4-BE49-F238E27FC236}">
                  <a16:creationId xmlns:a16="http://schemas.microsoft.com/office/drawing/2014/main" id="{8E1F3AC6-5FF1-401B-91E4-180D1D356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7">
              <a:extLst>
                <a:ext uri="{FF2B5EF4-FFF2-40B4-BE49-F238E27FC236}">
                  <a16:creationId xmlns:a16="http://schemas.microsoft.com/office/drawing/2014/main" id="{72BC7A9D-387B-4877-B8E6-E8ABA6B26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Rectangle 8">
              <a:extLst>
                <a:ext uri="{FF2B5EF4-FFF2-40B4-BE49-F238E27FC236}">
                  <a16:creationId xmlns:a16="http://schemas.microsoft.com/office/drawing/2014/main" id="{9114560A-27D6-469D-992E-33A55B40B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9">
              <a:extLst>
                <a:ext uri="{FF2B5EF4-FFF2-40B4-BE49-F238E27FC236}">
                  <a16:creationId xmlns:a16="http://schemas.microsoft.com/office/drawing/2014/main" id="{CBF136EF-7DC2-47D2-974C-70044B5E9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Freeform 10">
              <a:extLst>
                <a:ext uri="{FF2B5EF4-FFF2-40B4-BE49-F238E27FC236}">
                  <a16:creationId xmlns:a16="http://schemas.microsoft.com/office/drawing/2014/main" id="{6B03084D-F566-41C4-BE37-870FB5A0D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Freeform 11">
              <a:extLst>
                <a:ext uri="{FF2B5EF4-FFF2-40B4-BE49-F238E27FC236}">
                  <a16:creationId xmlns:a16="http://schemas.microsoft.com/office/drawing/2014/main" id="{049DC21B-8236-4901-9ADD-E3167ABDE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12">
              <a:extLst>
                <a:ext uri="{FF2B5EF4-FFF2-40B4-BE49-F238E27FC236}">
                  <a16:creationId xmlns:a16="http://schemas.microsoft.com/office/drawing/2014/main" id="{304F4FEB-8B5B-45BA-988C-5FBF41059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13">
              <a:extLst>
                <a:ext uri="{FF2B5EF4-FFF2-40B4-BE49-F238E27FC236}">
                  <a16:creationId xmlns:a16="http://schemas.microsoft.com/office/drawing/2014/main" id="{E88E24C8-3D76-4C2F-84D1-BC3C2AACA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2" name="Freeform 14">
              <a:extLst>
                <a:ext uri="{FF2B5EF4-FFF2-40B4-BE49-F238E27FC236}">
                  <a16:creationId xmlns:a16="http://schemas.microsoft.com/office/drawing/2014/main" id="{91C91468-4F8A-42F1-9505-02D924178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Freeform 15">
              <a:extLst>
                <a:ext uri="{FF2B5EF4-FFF2-40B4-BE49-F238E27FC236}">
                  <a16:creationId xmlns:a16="http://schemas.microsoft.com/office/drawing/2014/main" id="{C22581B1-C426-4189-85D6-C499D698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Freeform 16">
              <a:extLst>
                <a:ext uri="{FF2B5EF4-FFF2-40B4-BE49-F238E27FC236}">
                  <a16:creationId xmlns:a16="http://schemas.microsoft.com/office/drawing/2014/main" id="{29DFD4C4-0517-4A6B-B423-E55582618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17">
              <a:extLst>
                <a:ext uri="{FF2B5EF4-FFF2-40B4-BE49-F238E27FC236}">
                  <a16:creationId xmlns:a16="http://schemas.microsoft.com/office/drawing/2014/main" id="{7ACD84D3-D09D-4C94-99D5-51713A1D6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18">
              <a:extLst>
                <a:ext uri="{FF2B5EF4-FFF2-40B4-BE49-F238E27FC236}">
                  <a16:creationId xmlns:a16="http://schemas.microsoft.com/office/drawing/2014/main" id="{37C2AEAB-1CC9-4A9A-8303-E1E0C1216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Freeform 19">
              <a:extLst>
                <a:ext uri="{FF2B5EF4-FFF2-40B4-BE49-F238E27FC236}">
                  <a16:creationId xmlns:a16="http://schemas.microsoft.com/office/drawing/2014/main" id="{20ABD348-58FE-4371-AE12-C66FF8CAC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20">
              <a:extLst>
                <a:ext uri="{FF2B5EF4-FFF2-40B4-BE49-F238E27FC236}">
                  <a16:creationId xmlns:a16="http://schemas.microsoft.com/office/drawing/2014/main" id="{408E0FAA-F0C5-4CB1-95FE-D3D96830F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21">
              <a:extLst>
                <a:ext uri="{FF2B5EF4-FFF2-40B4-BE49-F238E27FC236}">
                  <a16:creationId xmlns:a16="http://schemas.microsoft.com/office/drawing/2014/main" id="{F83C789F-2881-4822-A724-567720953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0" name="Freeform 22">
              <a:extLst>
                <a:ext uri="{FF2B5EF4-FFF2-40B4-BE49-F238E27FC236}">
                  <a16:creationId xmlns:a16="http://schemas.microsoft.com/office/drawing/2014/main" id="{6B039120-5C84-4A03-9ADD-32EA6E5D44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Freeform 23">
              <a:extLst>
                <a:ext uri="{FF2B5EF4-FFF2-40B4-BE49-F238E27FC236}">
                  <a16:creationId xmlns:a16="http://schemas.microsoft.com/office/drawing/2014/main" id="{440E956F-26EB-40C6-B500-1A4BB4ABF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24">
              <a:extLst>
                <a:ext uri="{FF2B5EF4-FFF2-40B4-BE49-F238E27FC236}">
                  <a16:creationId xmlns:a16="http://schemas.microsoft.com/office/drawing/2014/main" id="{D2449A75-05DC-4791-90F1-335CC6732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25">
              <a:extLst>
                <a:ext uri="{FF2B5EF4-FFF2-40B4-BE49-F238E27FC236}">
                  <a16:creationId xmlns:a16="http://schemas.microsoft.com/office/drawing/2014/main" id="{2A0F57CD-8F34-4F1D-BFF3-129352250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Freeform 26">
              <a:extLst>
                <a:ext uri="{FF2B5EF4-FFF2-40B4-BE49-F238E27FC236}">
                  <a16:creationId xmlns:a16="http://schemas.microsoft.com/office/drawing/2014/main" id="{DB0DDCCE-FA18-4790-8F10-67FC66172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5" name="Freeform 27">
              <a:extLst>
                <a:ext uri="{FF2B5EF4-FFF2-40B4-BE49-F238E27FC236}">
                  <a16:creationId xmlns:a16="http://schemas.microsoft.com/office/drawing/2014/main" id="{750A8178-D049-42D4-BA77-A262FE55F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6" name="Freeform 28">
              <a:extLst>
                <a:ext uri="{FF2B5EF4-FFF2-40B4-BE49-F238E27FC236}">
                  <a16:creationId xmlns:a16="http://schemas.microsoft.com/office/drawing/2014/main" id="{B33B9383-8846-404B-85BE-E43F07737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29">
              <a:extLst>
                <a:ext uri="{FF2B5EF4-FFF2-40B4-BE49-F238E27FC236}">
                  <a16:creationId xmlns:a16="http://schemas.microsoft.com/office/drawing/2014/main" id="{79468103-A660-495B-BFDF-8E7D98A0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8" name="Freeform 30">
              <a:extLst>
                <a:ext uri="{FF2B5EF4-FFF2-40B4-BE49-F238E27FC236}">
                  <a16:creationId xmlns:a16="http://schemas.microsoft.com/office/drawing/2014/main" id="{06F4CC44-94E1-47AF-893C-19C4A4AB4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9" name="Freeform 31">
              <a:extLst>
                <a:ext uri="{FF2B5EF4-FFF2-40B4-BE49-F238E27FC236}">
                  <a16:creationId xmlns:a16="http://schemas.microsoft.com/office/drawing/2014/main" id="{E87F601E-2166-4FAE-AF96-2A1B17E46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Freeform 32">
              <a:extLst>
                <a:ext uri="{FF2B5EF4-FFF2-40B4-BE49-F238E27FC236}">
                  <a16:creationId xmlns:a16="http://schemas.microsoft.com/office/drawing/2014/main" id="{DCDE2745-7AA5-416B-AC78-93C6EAE5D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Rectangle 33">
              <a:extLst>
                <a:ext uri="{FF2B5EF4-FFF2-40B4-BE49-F238E27FC236}">
                  <a16:creationId xmlns:a16="http://schemas.microsoft.com/office/drawing/2014/main" id="{7D5F7E44-496F-4025-AFD8-7EEC67AC1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2" name="Freeform 34">
              <a:extLst>
                <a:ext uri="{FF2B5EF4-FFF2-40B4-BE49-F238E27FC236}">
                  <a16:creationId xmlns:a16="http://schemas.microsoft.com/office/drawing/2014/main" id="{FA8ED221-FD77-4CD0-A9B9-3F97E40DC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3" name="Freeform 35">
              <a:extLst>
                <a:ext uri="{FF2B5EF4-FFF2-40B4-BE49-F238E27FC236}">
                  <a16:creationId xmlns:a16="http://schemas.microsoft.com/office/drawing/2014/main" id="{94922F75-95BC-435D-B4BB-BCE65BACC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4" name="Freeform 36">
              <a:extLst>
                <a:ext uri="{FF2B5EF4-FFF2-40B4-BE49-F238E27FC236}">
                  <a16:creationId xmlns:a16="http://schemas.microsoft.com/office/drawing/2014/main" id="{CFB94884-EF28-419D-9147-20B2C9B1A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5" name="Freeform 37">
              <a:extLst>
                <a:ext uri="{FF2B5EF4-FFF2-40B4-BE49-F238E27FC236}">
                  <a16:creationId xmlns:a16="http://schemas.microsoft.com/office/drawing/2014/main" id="{94C72871-F5AC-46D1-97EF-94E4070A7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6" name="Freeform 38">
              <a:extLst>
                <a:ext uri="{FF2B5EF4-FFF2-40B4-BE49-F238E27FC236}">
                  <a16:creationId xmlns:a16="http://schemas.microsoft.com/office/drawing/2014/main" id="{03ED1B15-6247-43B3-BEAE-DB699DE29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7" name="Freeform 39">
              <a:extLst>
                <a:ext uri="{FF2B5EF4-FFF2-40B4-BE49-F238E27FC236}">
                  <a16:creationId xmlns:a16="http://schemas.microsoft.com/office/drawing/2014/main" id="{FA3EA466-B483-4B4A-9FCB-9FFA8E538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8" name="Freeform 40">
              <a:extLst>
                <a:ext uri="{FF2B5EF4-FFF2-40B4-BE49-F238E27FC236}">
                  <a16:creationId xmlns:a16="http://schemas.microsoft.com/office/drawing/2014/main" id="{CCE5E17C-696E-46EB-B70D-586274216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9" name="Freeform 41">
              <a:extLst>
                <a:ext uri="{FF2B5EF4-FFF2-40B4-BE49-F238E27FC236}">
                  <a16:creationId xmlns:a16="http://schemas.microsoft.com/office/drawing/2014/main" id="{AB6022EC-6D09-4098-9A97-5A911C08C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0" name="Freeform 42">
              <a:extLst>
                <a:ext uri="{FF2B5EF4-FFF2-40B4-BE49-F238E27FC236}">
                  <a16:creationId xmlns:a16="http://schemas.microsoft.com/office/drawing/2014/main" id="{7E18073E-1315-4400-ABD9-C34AEAFBF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1" name="Freeform 43">
              <a:extLst>
                <a:ext uri="{FF2B5EF4-FFF2-40B4-BE49-F238E27FC236}">
                  <a16:creationId xmlns:a16="http://schemas.microsoft.com/office/drawing/2014/main" id="{5510509E-411D-4F1B-BDC6-3E5666896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2" name="Freeform 44">
              <a:extLst>
                <a:ext uri="{FF2B5EF4-FFF2-40B4-BE49-F238E27FC236}">
                  <a16:creationId xmlns:a16="http://schemas.microsoft.com/office/drawing/2014/main" id="{46F1A7E1-EC01-4288-87AE-C3B6434BD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Rectangle 45">
              <a:extLst>
                <a:ext uri="{FF2B5EF4-FFF2-40B4-BE49-F238E27FC236}">
                  <a16:creationId xmlns:a16="http://schemas.microsoft.com/office/drawing/2014/main" id="{F7BBA432-5463-415B-BA54-3AA2B92D2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4" name="Freeform 46">
              <a:extLst>
                <a:ext uri="{FF2B5EF4-FFF2-40B4-BE49-F238E27FC236}">
                  <a16:creationId xmlns:a16="http://schemas.microsoft.com/office/drawing/2014/main" id="{66E19F01-137B-4A95-9313-CE6F77806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5" name="Freeform 47">
              <a:extLst>
                <a:ext uri="{FF2B5EF4-FFF2-40B4-BE49-F238E27FC236}">
                  <a16:creationId xmlns:a16="http://schemas.microsoft.com/office/drawing/2014/main" id="{38C0AACC-51F2-424F-9988-F3B621941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48">
              <a:extLst>
                <a:ext uri="{FF2B5EF4-FFF2-40B4-BE49-F238E27FC236}">
                  <a16:creationId xmlns:a16="http://schemas.microsoft.com/office/drawing/2014/main" id="{7364A775-01A6-4012-88CF-58FDDBE4C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49">
              <a:extLst>
                <a:ext uri="{FF2B5EF4-FFF2-40B4-BE49-F238E27FC236}">
                  <a16:creationId xmlns:a16="http://schemas.microsoft.com/office/drawing/2014/main" id="{C8C770C5-535A-4F1B-81CA-FD6F32C09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8" name="Freeform 50">
              <a:extLst>
                <a:ext uri="{FF2B5EF4-FFF2-40B4-BE49-F238E27FC236}">
                  <a16:creationId xmlns:a16="http://schemas.microsoft.com/office/drawing/2014/main" id="{55F9C3EF-BEB8-4836-8DE0-319E54496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9" name="Freeform 51">
              <a:extLst>
                <a:ext uri="{FF2B5EF4-FFF2-40B4-BE49-F238E27FC236}">
                  <a16:creationId xmlns:a16="http://schemas.microsoft.com/office/drawing/2014/main" id="{0976D9A1-85FC-406B-8AEA-AE3C056A4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0" name="Freeform 52">
              <a:extLst>
                <a:ext uri="{FF2B5EF4-FFF2-40B4-BE49-F238E27FC236}">
                  <a16:creationId xmlns:a16="http://schemas.microsoft.com/office/drawing/2014/main" id="{68BC6126-2A3A-4F1D-A565-BEF620660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1" name="Freeform 53">
              <a:extLst>
                <a:ext uri="{FF2B5EF4-FFF2-40B4-BE49-F238E27FC236}">
                  <a16:creationId xmlns:a16="http://schemas.microsoft.com/office/drawing/2014/main" id="{D8C7B98D-F83E-485D-B01D-270242E8F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2" name="Freeform 54">
              <a:extLst>
                <a:ext uri="{FF2B5EF4-FFF2-40B4-BE49-F238E27FC236}">
                  <a16:creationId xmlns:a16="http://schemas.microsoft.com/office/drawing/2014/main" id="{93D5E722-D236-478A-A13F-8FA4141D9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" name="Freeform 55">
              <a:extLst>
                <a:ext uri="{FF2B5EF4-FFF2-40B4-BE49-F238E27FC236}">
                  <a16:creationId xmlns:a16="http://schemas.microsoft.com/office/drawing/2014/main" id="{ABE1456F-F283-4BD5-A1B9-EF2423B68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" name="Freeform 56">
              <a:extLst>
                <a:ext uri="{FF2B5EF4-FFF2-40B4-BE49-F238E27FC236}">
                  <a16:creationId xmlns:a16="http://schemas.microsoft.com/office/drawing/2014/main" id="{E4D1AC66-8164-4BBC-89D5-69FE7A4FC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5" name="Freeform 57">
              <a:extLst>
                <a:ext uri="{FF2B5EF4-FFF2-40B4-BE49-F238E27FC236}">
                  <a16:creationId xmlns:a16="http://schemas.microsoft.com/office/drawing/2014/main" id="{845A8868-488C-447D-979F-7E01B82AC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6" name="Freeform 58">
              <a:extLst>
                <a:ext uri="{FF2B5EF4-FFF2-40B4-BE49-F238E27FC236}">
                  <a16:creationId xmlns:a16="http://schemas.microsoft.com/office/drawing/2014/main" id="{948639B9-9B88-432B-914E-6B70BAEB1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77EB1C59-16D1-4C5E-9775-50CB40E02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69" name="Freeform 32">
              <a:extLst>
                <a:ext uri="{FF2B5EF4-FFF2-40B4-BE49-F238E27FC236}">
                  <a16:creationId xmlns:a16="http://schemas.microsoft.com/office/drawing/2014/main" id="{08680D14-7FE7-4522-B5EE-76447F833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0" name="Freeform 33">
              <a:extLst>
                <a:ext uri="{FF2B5EF4-FFF2-40B4-BE49-F238E27FC236}">
                  <a16:creationId xmlns:a16="http://schemas.microsoft.com/office/drawing/2014/main" id="{D82C01B5-EC9C-4883-B130-115321E8B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Freeform 34">
              <a:extLst>
                <a:ext uri="{FF2B5EF4-FFF2-40B4-BE49-F238E27FC236}">
                  <a16:creationId xmlns:a16="http://schemas.microsoft.com/office/drawing/2014/main" id="{DBBE5E83-362F-4EA7-A96D-0BC830A2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2" name="Freeform 35">
              <a:extLst>
                <a:ext uri="{FF2B5EF4-FFF2-40B4-BE49-F238E27FC236}">
                  <a16:creationId xmlns:a16="http://schemas.microsoft.com/office/drawing/2014/main" id="{3971FE03-8B37-43AF-8842-8D4411C3C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3" name="Freeform 36">
              <a:extLst>
                <a:ext uri="{FF2B5EF4-FFF2-40B4-BE49-F238E27FC236}">
                  <a16:creationId xmlns:a16="http://schemas.microsoft.com/office/drawing/2014/main" id="{8E4E3D41-4CF7-4D15-854A-C4330D390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" name="Freeform 37">
              <a:extLst>
                <a:ext uri="{FF2B5EF4-FFF2-40B4-BE49-F238E27FC236}">
                  <a16:creationId xmlns:a16="http://schemas.microsoft.com/office/drawing/2014/main" id="{78B649D7-3C5D-462D-B06A-D065135FE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5" name="Freeform 38">
              <a:extLst>
                <a:ext uri="{FF2B5EF4-FFF2-40B4-BE49-F238E27FC236}">
                  <a16:creationId xmlns:a16="http://schemas.microsoft.com/office/drawing/2014/main" id="{7A3DDEF1-D28A-48D9-8E48-B2003DF2E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6" name="Freeform 39">
              <a:extLst>
                <a:ext uri="{FF2B5EF4-FFF2-40B4-BE49-F238E27FC236}">
                  <a16:creationId xmlns:a16="http://schemas.microsoft.com/office/drawing/2014/main" id="{4A56A02B-D000-45AB-B7DB-E47CA8E777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Freeform 40">
              <a:extLst>
                <a:ext uri="{FF2B5EF4-FFF2-40B4-BE49-F238E27FC236}">
                  <a16:creationId xmlns:a16="http://schemas.microsoft.com/office/drawing/2014/main" id="{343CE08B-7325-4244-99EA-5E58C982D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Rectangle 41">
              <a:extLst>
                <a:ext uri="{FF2B5EF4-FFF2-40B4-BE49-F238E27FC236}">
                  <a16:creationId xmlns:a16="http://schemas.microsoft.com/office/drawing/2014/main" id="{7F08E29E-A67F-410A-A810-7000201BF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AF76A-A5F4-F7C6-F3C3-48FC44F6B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&amp; Disaster Recovery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3157B-60D1-5C3E-9BB0-C8B18EC99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Maintain regular, automated backups of repositories, including all branches and metadata.</a:t>
            </a:r>
          </a:p>
          <a:p>
            <a:r>
              <a:rPr lang="en-US" dirty="0"/>
              <a:t>Test disaster recovery plans to ensure you can restore repositories quickly after an incident.</a:t>
            </a:r>
          </a:p>
          <a:p>
            <a:r>
              <a:rPr lang="en-US" dirty="0"/>
              <a:t>Example: Store encrypted backups in a separate, secure location and test restores quarterly.</a:t>
            </a:r>
          </a:p>
        </p:txBody>
      </p:sp>
    </p:spTree>
    <p:extLst>
      <p:ext uri="{BB962C8B-B14F-4D97-AF65-F5344CB8AC3E}">
        <p14:creationId xmlns:p14="http://schemas.microsoft.com/office/powerpoint/2010/main" val="3854557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BEE17-5886-E41B-59CC-A44B47428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Sensitive Data from History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0434C-845A-8623-15C2-FFFD197D9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secrets or sensitive data are accidentally committed, use history-rewriting tools to scrub them from all branches.</a:t>
            </a:r>
          </a:p>
          <a:p>
            <a:r>
              <a:rPr lang="en-US" dirty="0"/>
              <a:t>Notify affected parties and rotate any exposed credentials immediately.</a:t>
            </a:r>
          </a:p>
          <a:p>
            <a:r>
              <a:rPr lang="en-US" dirty="0"/>
              <a:t>Example: Use BFG Repo-Cleaner to remove API keys and force all users to re-clone the repository.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2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4D65-5F3C-BFC3-B819-FC0986BB6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Foster a Security-First Culture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8DF08-0C50-BAA2-645A-21BC05B6C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Encourage open communication about security concerns and incidents.</a:t>
            </a:r>
          </a:p>
          <a:p>
            <a:r>
              <a:rPr lang="en-US" dirty="0"/>
              <a:t>Recognize and reward secure coding practices.</a:t>
            </a:r>
          </a:p>
          <a:p>
            <a:r>
              <a:rPr lang="en-US" dirty="0"/>
              <a:t>Example: Hold regular security reviews and include security metrics in team KPIs.</a:t>
            </a:r>
          </a:p>
        </p:txBody>
      </p:sp>
    </p:spTree>
    <p:extLst>
      <p:ext uri="{BB962C8B-B14F-4D97-AF65-F5344CB8AC3E}">
        <p14:creationId xmlns:p14="http://schemas.microsoft.com/office/powerpoint/2010/main" val="4203669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5CAA6-9D5E-2968-D192-A87B8709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A8B20-F068-B29D-2542-70813BC5F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24742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/>
              <a:t>Assembla</a:t>
            </a:r>
            <a:r>
              <a:rPr lang="en-US" dirty="0"/>
              <a:t>. (n.d.). </a:t>
            </a:r>
            <a:r>
              <a:rPr lang="en-US" i="1" dirty="0"/>
              <a:t>Source code security: Best practices for protecting your code</a:t>
            </a:r>
            <a:r>
              <a:rPr lang="en-US" dirty="0"/>
              <a:t>. </a:t>
            </a:r>
            <a:r>
              <a:rPr lang="en-US" dirty="0">
                <a:hlinkClick r:id="rId2"/>
              </a:rPr>
              <a:t>https://get.assembla.com/blog/source-code-security/</a:t>
            </a:r>
            <a:r>
              <a:rPr lang="en-US" dirty="0"/>
              <a:t> </a:t>
            </a:r>
          </a:p>
          <a:p>
            <a:r>
              <a:rPr lang="en-US" dirty="0"/>
              <a:t>GitHub Docs. (n.d.). </a:t>
            </a:r>
            <a:r>
              <a:rPr lang="en-US" i="1" dirty="0" err="1"/>
              <a:t>Quickstart</a:t>
            </a:r>
            <a:r>
              <a:rPr lang="en-US" i="1" dirty="0"/>
              <a:t> for securing your repository</a:t>
            </a:r>
            <a:r>
              <a:rPr lang="en-US" dirty="0"/>
              <a:t>. </a:t>
            </a:r>
            <a:r>
              <a:rPr lang="en-US" dirty="0">
                <a:hlinkClick r:id="rId3"/>
              </a:rPr>
              <a:t>https://docs.github.com/en/code-security/getting-started/quickstart-for-securing-your-repository</a:t>
            </a:r>
            <a:r>
              <a:rPr lang="en-US" dirty="0"/>
              <a:t> </a:t>
            </a:r>
          </a:p>
          <a:p>
            <a:r>
              <a:rPr lang="en-US" dirty="0" err="1"/>
              <a:t>Snyk</a:t>
            </a:r>
            <a:r>
              <a:rPr lang="en-US" dirty="0"/>
              <a:t>. (n.d.). </a:t>
            </a:r>
            <a:r>
              <a:rPr lang="en-US" i="1" dirty="0"/>
              <a:t>Securing source code repositories</a:t>
            </a:r>
            <a:r>
              <a:rPr lang="en-US" dirty="0"/>
              <a:t>. </a:t>
            </a:r>
            <a:r>
              <a:rPr lang="en-US" dirty="0">
                <a:hlinkClick r:id="rId4"/>
              </a:rPr>
              <a:t>https://snyk.io/articles/securing-source-code-repositories/</a:t>
            </a:r>
            <a:r>
              <a:rPr lang="en-US" dirty="0"/>
              <a:t> </a:t>
            </a:r>
          </a:p>
          <a:p>
            <a:r>
              <a:rPr lang="en-US" dirty="0"/>
              <a:t>TechTarget. (2022). </a:t>
            </a:r>
            <a:r>
              <a:rPr lang="en-US" i="1" dirty="0"/>
              <a:t>Top 4 source code security best practices</a:t>
            </a:r>
            <a:r>
              <a:rPr lang="en-US" dirty="0"/>
              <a:t>. </a:t>
            </a:r>
            <a:r>
              <a:rPr lang="en-US" dirty="0">
                <a:hlinkClick r:id="rId5"/>
              </a:rPr>
              <a:t>https://www.techtarget.com/searchsecurity/tip/Top-4-source-code-security-best-practices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1601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952654" y="29492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4051" y="1451287"/>
            <a:ext cx="4452636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4051" y="3980322"/>
            <a:ext cx="4543124" cy="16430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Megan Wheeler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meewheeler@my365.Bellevue.edu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EF5CA-0C2C-355D-EC8B-1C4AE115A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Controls in Shared Source Code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F9A24-9B75-6FCB-A175-FD77D0FD5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breaches in code repositories can lead to data leaks, IP theft, and supply chain attacks.</a:t>
            </a:r>
          </a:p>
          <a:p>
            <a:r>
              <a:rPr lang="en-US" dirty="0"/>
              <a:t>Shared repositories are a critical part of DevOps workflows and must be protected at every stage.</a:t>
            </a:r>
          </a:p>
          <a:p>
            <a:r>
              <a:rPr lang="en-US" dirty="0"/>
              <a:t>This presentation covers actionable best practices for securing shared source code repositories, with references and APA citations.</a:t>
            </a:r>
          </a:p>
        </p:txBody>
      </p:sp>
    </p:spTree>
    <p:extLst>
      <p:ext uri="{BB962C8B-B14F-4D97-AF65-F5344CB8AC3E}">
        <p14:creationId xmlns:p14="http://schemas.microsoft.com/office/powerpoint/2010/main" val="2752673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874AC-A1A1-35D6-DF15-0B634D79C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Security in Repositories Matters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9C987-4164-D70B-EE31-975D95581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code often contains sensitive business logic and credentials.</a:t>
            </a:r>
          </a:p>
          <a:p>
            <a:r>
              <a:rPr lang="en-US" dirty="0"/>
              <a:t>Attacks on repositories can compromise entire organizations (</a:t>
            </a:r>
            <a:r>
              <a:rPr lang="en-US" dirty="0" err="1"/>
              <a:t>Snyk</a:t>
            </a:r>
            <a:r>
              <a:rPr lang="en-US" dirty="0"/>
              <a:t>, n.d.).</a:t>
            </a:r>
          </a:p>
          <a:p>
            <a:r>
              <a:rPr lang="en-US" dirty="0"/>
              <a:t>Example: In 2022, several high-profile breaches were traced to exposed secrets in public repositories.</a:t>
            </a:r>
          </a:p>
        </p:txBody>
      </p:sp>
    </p:spTree>
    <p:extLst>
      <p:ext uri="{BB962C8B-B14F-4D97-AF65-F5344CB8AC3E}">
        <p14:creationId xmlns:p14="http://schemas.microsoft.com/office/powerpoint/2010/main" val="4132079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C3C37-1B97-DC52-3D5B-27DD9F4FB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Enforce Access Controls &amp; Least Privilege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CB502-066D-77EB-1F98-23BAA2AC4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Grant access only to those who need it for their role (role-based access control).</a:t>
            </a:r>
          </a:p>
          <a:p>
            <a:r>
              <a:rPr lang="en-US" dirty="0"/>
              <a:t>Regularly audit user permissions and remove unnecessary access.</a:t>
            </a:r>
          </a:p>
          <a:p>
            <a:r>
              <a:rPr lang="en-US" dirty="0"/>
              <a:t>Use organization teams/groups to manage permissions efficiently.</a:t>
            </a:r>
          </a:p>
          <a:p>
            <a:r>
              <a:rPr lang="en-US" dirty="0"/>
              <a:t>"Enforce the principle of least privilege by limiting repository access to only those who need it" (</a:t>
            </a:r>
            <a:r>
              <a:rPr lang="en-US" dirty="0" err="1"/>
              <a:t>Snyk</a:t>
            </a:r>
            <a:r>
              <a:rPr lang="en-US" dirty="0"/>
              <a:t>, n.d.).</a:t>
            </a:r>
          </a:p>
          <a:p>
            <a:r>
              <a:rPr lang="en-US" dirty="0"/>
              <a:t>Example: Remove ex-employees and contractors immediately after offboarding.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77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849B5-C7F0-68A0-CAA3-4FCE55D8B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Enable Multi-Factor Authentication (MFA)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56EEA-E754-D188-83E1-AEDF555F6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 MFA for all users to prevent unauthorized access, even if passwords are compromised.</a:t>
            </a:r>
          </a:p>
          <a:p>
            <a:r>
              <a:rPr lang="en-US" dirty="0"/>
              <a:t>Most major platforms (GitHub, GitLab, Bitbucket) support MFA.</a:t>
            </a:r>
          </a:p>
          <a:p>
            <a:r>
              <a:rPr lang="en-US" dirty="0"/>
              <a:t>"Require multi-factor authentication (MFA) for all users to add an extra layer of security" (GitHub Docs, n.d.).</a:t>
            </a:r>
          </a:p>
          <a:p>
            <a:r>
              <a:rPr lang="en-US" dirty="0"/>
              <a:t>Example: Enforce MFA at the organization level for all contributors.</a:t>
            </a:r>
          </a:p>
        </p:txBody>
      </p:sp>
    </p:spTree>
    <p:extLst>
      <p:ext uri="{BB962C8B-B14F-4D97-AF65-F5344CB8AC3E}">
        <p14:creationId xmlns:p14="http://schemas.microsoft.com/office/powerpoint/2010/main" val="372254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83647-4CBB-A34D-FF59-3A9777207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Protection &amp; Code Reviews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3E04F-71DB-AF87-3AC0-0F84D1799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Protect main and release branches from direct pushes.</a:t>
            </a:r>
          </a:p>
          <a:p>
            <a:r>
              <a:rPr lang="en-US" dirty="0"/>
              <a:t>Require pull request reviews and status checks before merging.</a:t>
            </a:r>
          </a:p>
          <a:p>
            <a:r>
              <a:rPr lang="en-US" dirty="0"/>
              <a:t>Prevent force pushes and branch deletions to safeguard code integrity.</a:t>
            </a:r>
          </a:p>
          <a:p>
            <a:r>
              <a:rPr lang="en-US" dirty="0"/>
              <a:t>Example: Set up branch protection rules to require at least one approving review and passing CI checks.</a:t>
            </a:r>
          </a:p>
        </p:txBody>
      </p:sp>
    </p:spTree>
    <p:extLst>
      <p:ext uri="{BB962C8B-B14F-4D97-AF65-F5344CB8AC3E}">
        <p14:creationId xmlns:p14="http://schemas.microsoft.com/office/powerpoint/2010/main" val="3844830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84FD1-D706-0429-6AC8-B0100CE37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 for Secrets &amp; Vulnerabilities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EAC72-CDAF-A11B-7DCD-829E9EE08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automated tools (e.g., GitHub Advanced Security, </a:t>
            </a:r>
            <a:r>
              <a:rPr lang="en-US" dirty="0" err="1"/>
              <a:t>Snyk</a:t>
            </a:r>
            <a:r>
              <a:rPr lang="en-US" dirty="0"/>
              <a:t>, </a:t>
            </a:r>
            <a:r>
              <a:rPr lang="en-US" dirty="0" err="1"/>
              <a:t>TruffleHog</a:t>
            </a:r>
            <a:r>
              <a:rPr lang="en-US" dirty="0"/>
              <a:t>) to scan for hardcoded secrets and vulnerabilities.</a:t>
            </a:r>
          </a:p>
          <a:p>
            <a:r>
              <a:rPr lang="en-US" dirty="0"/>
              <a:t>Remove sensitive data from history using tools like git-filter-repo or BFG Repo-Cleaner.</a:t>
            </a:r>
          </a:p>
          <a:p>
            <a:r>
              <a:rPr lang="en-US" dirty="0"/>
              <a:t>"Automated tools can help identify and remove hardcoded secrets from your codebase" (TechTarget, 2022).</a:t>
            </a:r>
          </a:p>
          <a:p>
            <a:r>
              <a:rPr lang="en-US" dirty="0"/>
              <a:t>Example: Set up pre-commit hooks to block commits containing secrets.</a:t>
            </a:r>
          </a:p>
        </p:txBody>
      </p:sp>
    </p:spTree>
    <p:extLst>
      <p:ext uri="{BB962C8B-B14F-4D97-AF65-F5344CB8AC3E}">
        <p14:creationId xmlns:p14="http://schemas.microsoft.com/office/powerpoint/2010/main" val="2551594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96680-3104-1CF1-6B14-FB460CFF0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Monitor, Audit, and Educate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C9A27-EBF8-A50B-6B7B-39B295980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Enable logging and auditing of repository activity (who accessed, what changed, when).</a:t>
            </a:r>
          </a:p>
          <a:p>
            <a:r>
              <a:rPr lang="en-US" dirty="0"/>
              <a:t>Regularly review audit logs for suspicious activity or unauthorized changes.</a:t>
            </a:r>
          </a:p>
          <a:p>
            <a:r>
              <a:rPr lang="en-US" dirty="0"/>
              <a:t>Provide ongoing secure coding and security awareness training for all developers.</a:t>
            </a:r>
          </a:p>
          <a:p>
            <a:r>
              <a:rPr lang="en-US" dirty="0"/>
              <a:t>Example: Schedule quarterly security training and review audit logs monthly.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368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A4E50-E493-E8DD-7901-AAC2FB99A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Dependencies &amp; Tools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69C43-028B-27F6-A76A-83F6222A7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Keep all dependencies, plugins, and repository management tools up to date.</a:t>
            </a:r>
          </a:p>
          <a:p>
            <a:r>
              <a:rPr lang="en-US" dirty="0"/>
              <a:t>Use tools like </a:t>
            </a:r>
            <a:r>
              <a:rPr lang="en-US" dirty="0" err="1"/>
              <a:t>Dependabot</a:t>
            </a:r>
            <a:r>
              <a:rPr lang="en-US" dirty="0"/>
              <a:t> or </a:t>
            </a:r>
            <a:r>
              <a:rPr lang="en-US" dirty="0" err="1"/>
              <a:t>Snyk</a:t>
            </a:r>
            <a:r>
              <a:rPr lang="en-US" dirty="0"/>
              <a:t> to automate dependency updates and vulnerability alerts.</a:t>
            </a:r>
          </a:p>
          <a:p>
            <a:r>
              <a:rPr lang="en-US" dirty="0"/>
              <a:t>Example: Enable automated pull requests for dependency updates and review them regularly.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849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26</TotalTime>
  <Words>769</Words>
  <Application>Microsoft Office PowerPoint</Application>
  <PresentationFormat>Widescreen</PresentationFormat>
  <Paragraphs>62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Tw Cen MT</vt:lpstr>
      <vt:lpstr>Circuit</vt:lpstr>
      <vt:lpstr>Security Controls in Shared Source Code Repositories</vt:lpstr>
      <vt:lpstr>Security Controls in Shared Source Code Repositories</vt:lpstr>
      <vt:lpstr>Why Security in Repositories Matters </vt:lpstr>
      <vt:lpstr>Enforce Access Controls &amp; Least Privilege </vt:lpstr>
      <vt:lpstr>Enable Multi-Factor Authentication (MFA) </vt:lpstr>
      <vt:lpstr>Branch Protection &amp; Code Reviews </vt:lpstr>
      <vt:lpstr>Scan for Secrets &amp; Vulnerabilities </vt:lpstr>
      <vt:lpstr>Monitor, Audit, and Educate </vt:lpstr>
      <vt:lpstr>Update Dependencies &amp; Tools </vt:lpstr>
      <vt:lpstr>Backup &amp; Disaster Recovery </vt:lpstr>
      <vt:lpstr>Remove Sensitive Data from History </vt:lpstr>
      <vt:lpstr>Foster a Security-First Culture </vt:lpstr>
      <vt:lpstr>References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Megan Wheeler</dc:creator>
  <cp:lastModifiedBy>Megan Wheeler</cp:lastModifiedBy>
  <cp:revision>1</cp:revision>
  <dcterms:created xsi:type="dcterms:W3CDTF">2025-07-18T21:28:06Z</dcterms:created>
  <dcterms:modified xsi:type="dcterms:W3CDTF">2025-07-18T21:54:30Z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